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0" d="100"/>
          <a:sy n="110" d="100"/>
        </p:scale>
        <p:origin x="63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780846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182998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66551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3758820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15886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3363893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747519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90099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3082615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2592971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306846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3106643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22313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663825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4077442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68EDBF5-6EAF-4D3C-924D-ABF8C89F2C3A}" type="datetimeFigureOut">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220371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68EDBF5-6EAF-4D3C-924D-ABF8C89F2C3A}" type="datetimeFigureOut">
              <a:rPr kumimoji="1" lang="ja-JP" altLang="en-US" smtClean="0"/>
              <a:t>2026/7/30</a:t>
            </a:fld>
            <a:endParaRPr kumimoji="1" lang="ja-JP"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5DD073D-2393-426E-9A5A-16CC59C05343}" type="slidenum">
              <a:rPr kumimoji="1" lang="ja-JP" altLang="en-US" smtClean="0"/>
              <a:t>‹#›</a:t>
            </a:fld>
            <a:endParaRPr kumimoji="1" lang="ja-JP" altLang="en-US"/>
          </a:p>
        </p:txBody>
      </p:sp>
    </p:spTree>
    <p:extLst>
      <p:ext uri="{BB962C8B-B14F-4D97-AF65-F5344CB8AC3E}">
        <p14:creationId xmlns:p14="http://schemas.microsoft.com/office/powerpoint/2010/main" val="1621276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chubudenkikyokai.com/kousyu/kousyu_form/WebKouen_01.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0EABA1-0583-400C-A408-9EA523B1D01C}"/>
              </a:ext>
            </a:extLst>
          </p:cNvPr>
          <p:cNvSpPr>
            <a:spLocks noGrp="1"/>
          </p:cNvSpPr>
          <p:nvPr>
            <p:ph type="title"/>
          </p:nvPr>
        </p:nvSpPr>
        <p:spPr/>
        <p:txBody>
          <a:bodyPr/>
          <a:lstStyle/>
          <a:p>
            <a:r>
              <a:rPr kumimoji="1" lang="ja-JP" altLang="en-US" dirty="0"/>
              <a:t>令和８年度 電気安全講演会（動画公開）</a:t>
            </a:r>
          </a:p>
        </p:txBody>
      </p:sp>
      <p:sp>
        <p:nvSpPr>
          <p:cNvPr id="3" name="コンテンツ プレースホルダー 2">
            <a:extLst>
              <a:ext uri="{FF2B5EF4-FFF2-40B4-BE49-F238E27FC236}">
                <a16:creationId xmlns:a16="http://schemas.microsoft.com/office/drawing/2014/main" id="{23F44F35-FDD4-42A9-A1D0-932E1DE4CA28}"/>
              </a:ext>
            </a:extLst>
          </p:cNvPr>
          <p:cNvSpPr>
            <a:spLocks noGrp="1"/>
          </p:cNvSpPr>
          <p:nvPr>
            <p:ph idx="1"/>
          </p:nvPr>
        </p:nvSpPr>
        <p:spPr>
          <a:xfrm>
            <a:off x="677333" y="1287887"/>
            <a:ext cx="10671387" cy="5570113"/>
          </a:xfrm>
        </p:spPr>
        <p:txBody>
          <a:bodyPr>
            <a:normAutofit/>
          </a:bodyPr>
          <a:lstStyle/>
          <a:p>
            <a:pPr marL="0" indent="0" algn="just">
              <a:buNone/>
            </a:pPr>
            <a:r>
              <a:rPr lang="ja-JP" altLang="en-US" sz="1800" kern="100" dirty="0">
                <a:solidFill>
                  <a:schemeClr val="tx1"/>
                </a:solidFill>
                <a:effectLst/>
                <a:latin typeface="+mn-ea"/>
                <a:cs typeface="Times New Roman" panose="02020603050405020304" pitchFamily="18" charset="0"/>
              </a:rPr>
              <a:t>令和</a:t>
            </a:r>
            <a:r>
              <a:rPr lang="ja-JP" altLang="en-US" kern="100" dirty="0">
                <a:solidFill>
                  <a:schemeClr val="tx1"/>
                </a:solidFill>
                <a:latin typeface="+mn-ea"/>
                <a:cs typeface="Times New Roman" panose="02020603050405020304" pitchFamily="18" charset="0"/>
              </a:rPr>
              <a:t>８</a:t>
            </a:r>
            <a:r>
              <a:rPr lang="ja-JP" altLang="en-US" sz="1800" kern="100" dirty="0">
                <a:solidFill>
                  <a:schemeClr val="tx1"/>
                </a:solidFill>
                <a:effectLst/>
                <a:latin typeface="+mn-ea"/>
                <a:cs typeface="Times New Roman" panose="02020603050405020304" pitchFamily="18" charset="0"/>
              </a:rPr>
              <a:t>年</a:t>
            </a:r>
            <a:r>
              <a:rPr lang="en-US" altLang="ja-JP" sz="1800" kern="100" dirty="0">
                <a:solidFill>
                  <a:schemeClr val="tx1"/>
                </a:solidFill>
                <a:effectLst/>
                <a:latin typeface="+mn-ea"/>
                <a:cs typeface="Times New Roman" panose="02020603050405020304" pitchFamily="18" charset="0"/>
              </a:rPr>
              <a:t>8</a:t>
            </a:r>
            <a:r>
              <a:rPr lang="ja-JP" altLang="en-US" sz="1800" kern="100" dirty="0">
                <a:solidFill>
                  <a:schemeClr val="tx1"/>
                </a:solidFill>
                <a:effectLst/>
                <a:latin typeface="+mn-ea"/>
                <a:cs typeface="Times New Roman" panose="02020603050405020304" pitchFamily="18" charset="0"/>
              </a:rPr>
              <a:t>月</a:t>
            </a:r>
            <a:r>
              <a:rPr lang="en-US" altLang="ja-JP" sz="1800" kern="100" dirty="0">
                <a:solidFill>
                  <a:schemeClr val="tx1"/>
                </a:solidFill>
                <a:effectLst/>
                <a:latin typeface="+mn-ea"/>
                <a:cs typeface="Times New Roman" panose="02020603050405020304" pitchFamily="18" charset="0"/>
              </a:rPr>
              <a:t>5</a:t>
            </a:r>
            <a:r>
              <a:rPr lang="ja-JP" altLang="en-US" sz="1800" kern="100" dirty="0">
                <a:solidFill>
                  <a:schemeClr val="tx1"/>
                </a:solidFill>
                <a:effectLst/>
                <a:latin typeface="+mn-ea"/>
                <a:cs typeface="Times New Roman" panose="02020603050405020304" pitchFamily="18" charset="0"/>
              </a:rPr>
              <a:t>日（</a:t>
            </a:r>
            <a:r>
              <a:rPr lang="ja-JP" altLang="en-US" sz="1800" kern="100">
                <a:solidFill>
                  <a:schemeClr val="tx1"/>
                </a:solidFill>
                <a:effectLst/>
                <a:latin typeface="+mn-ea"/>
                <a:cs typeface="Times New Roman" panose="02020603050405020304" pitchFamily="18" charset="0"/>
              </a:rPr>
              <a:t>水）開催の電気</a:t>
            </a:r>
            <a:r>
              <a:rPr lang="ja-JP" altLang="en-US" sz="1800" kern="100" dirty="0">
                <a:solidFill>
                  <a:schemeClr val="tx1"/>
                </a:solidFill>
                <a:effectLst/>
                <a:latin typeface="+mn-ea"/>
                <a:cs typeface="Times New Roman" panose="02020603050405020304" pitchFamily="18" charset="0"/>
              </a:rPr>
              <a:t>安全講演会の動画を公開いたします。</a:t>
            </a:r>
            <a:endParaRPr lang="en-US" altLang="ja-JP" sz="1800" kern="100" dirty="0">
              <a:solidFill>
                <a:schemeClr val="tx1"/>
              </a:solidFill>
              <a:effectLst/>
              <a:latin typeface="+mn-ea"/>
              <a:cs typeface="Times New Roman" panose="02020603050405020304" pitchFamily="18" charset="0"/>
            </a:endParaRPr>
          </a:p>
          <a:p>
            <a:pPr marL="0" indent="0" algn="just">
              <a:buNone/>
            </a:pPr>
            <a:r>
              <a:rPr lang="ja-JP" altLang="en-US" sz="1800" b="1" kern="100" dirty="0">
                <a:solidFill>
                  <a:srgbClr val="FF0000"/>
                </a:solidFill>
                <a:effectLst/>
                <a:latin typeface="+mn-ea"/>
                <a:cs typeface="Times New Roman" panose="02020603050405020304" pitchFamily="18" charset="0"/>
              </a:rPr>
              <a:t>公開期間</a:t>
            </a:r>
            <a:r>
              <a:rPr lang="ja-JP" altLang="en-US" sz="1800" kern="100" dirty="0">
                <a:solidFill>
                  <a:schemeClr val="tx1"/>
                </a:solidFill>
                <a:effectLst/>
                <a:latin typeface="+mn-ea"/>
                <a:cs typeface="Times New Roman" panose="02020603050405020304" pitchFamily="18" charset="0"/>
              </a:rPr>
              <a:t>は、</a:t>
            </a:r>
          </a:p>
          <a:p>
            <a:pPr marL="0" indent="0" algn="just">
              <a:buNone/>
            </a:pPr>
            <a:r>
              <a:rPr lang="ja-JP" altLang="en-US" b="1" kern="100" dirty="0">
                <a:solidFill>
                  <a:srgbClr val="FF0000"/>
                </a:solidFill>
                <a:latin typeface="+mn-ea"/>
                <a:cs typeface="Times New Roman" panose="02020603050405020304" pitchFamily="18" charset="0"/>
              </a:rPr>
              <a:t>　　</a:t>
            </a:r>
            <a:r>
              <a:rPr lang="ja-JP" altLang="en-US" sz="1800" b="1" u="sng" kern="100" dirty="0">
                <a:solidFill>
                  <a:srgbClr val="FF0000"/>
                </a:solidFill>
                <a:effectLst/>
                <a:latin typeface="+mn-ea"/>
                <a:cs typeface="Times New Roman" panose="02020603050405020304" pitchFamily="18" charset="0"/>
              </a:rPr>
              <a:t>令和</a:t>
            </a:r>
            <a:r>
              <a:rPr lang="ja-JP" altLang="en-US" b="1" u="sng" kern="100" dirty="0">
                <a:solidFill>
                  <a:srgbClr val="FF0000"/>
                </a:solidFill>
                <a:latin typeface="+mn-ea"/>
                <a:cs typeface="Times New Roman" panose="02020603050405020304" pitchFamily="18" charset="0"/>
              </a:rPr>
              <a:t>８年８月１０日（月）</a:t>
            </a:r>
            <a:r>
              <a:rPr lang="ja-JP" altLang="en-US" sz="1100" b="1" u="sng" kern="100" dirty="0">
                <a:solidFill>
                  <a:srgbClr val="FF0000"/>
                </a:solidFill>
                <a:latin typeface="+mn-ea"/>
                <a:cs typeface="Times New Roman" panose="02020603050405020304" pitchFamily="18" charset="0"/>
              </a:rPr>
              <a:t>準備出来次第  </a:t>
            </a:r>
            <a:r>
              <a:rPr lang="ja-JP" altLang="en-US" b="1" u="sng" kern="100" dirty="0">
                <a:solidFill>
                  <a:srgbClr val="FF0000"/>
                </a:solidFill>
                <a:latin typeface="+mn-ea"/>
                <a:cs typeface="Times New Roman" panose="02020603050405020304" pitchFamily="18" charset="0"/>
              </a:rPr>
              <a:t>～ ９</a:t>
            </a:r>
            <a:r>
              <a:rPr lang="ja-JP" altLang="en-US" sz="1800" b="1" u="sng" kern="100" dirty="0">
                <a:solidFill>
                  <a:srgbClr val="FF0000"/>
                </a:solidFill>
                <a:effectLst/>
                <a:latin typeface="+mn-ea"/>
                <a:cs typeface="Times New Roman" panose="02020603050405020304" pitchFamily="18" charset="0"/>
              </a:rPr>
              <a:t>月３０日（水）</a:t>
            </a:r>
            <a:r>
              <a:rPr lang="en-US" altLang="ja-JP" sz="1800" b="1" u="sng" kern="100" dirty="0">
                <a:solidFill>
                  <a:srgbClr val="FF0000"/>
                </a:solidFill>
                <a:effectLst/>
                <a:latin typeface="+mn-ea"/>
                <a:cs typeface="Times New Roman" panose="02020603050405020304" pitchFamily="18" charset="0"/>
              </a:rPr>
              <a:t>24:00</a:t>
            </a:r>
            <a:endParaRPr lang="ja-JP" altLang="en-US" b="1" u="sng" kern="100" dirty="0">
              <a:solidFill>
                <a:srgbClr val="FF0000"/>
              </a:solidFill>
              <a:latin typeface="+mn-ea"/>
              <a:cs typeface="Times New Roman" panose="02020603050405020304" pitchFamily="18" charset="0"/>
            </a:endParaRPr>
          </a:p>
          <a:p>
            <a:pPr marL="0" indent="0" algn="just">
              <a:buNone/>
            </a:pPr>
            <a:r>
              <a:rPr lang="ja-JP" altLang="en-US" sz="1800" kern="100" dirty="0">
                <a:solidFill>
                  <a:schemeClr val="tx1"/>
                </a:solidFill>
                <a:effectLst/>
                <a:latin typeface="+mn-ea"/>
                <a:cs typeface="Times New Roman" panose="02020603050405020304" pitchFamily="18" charset="0"/>
              </a:rPr>
              <a:t>とさせていただきます。ご活用いただけますと幸いでございます。</a:t>
            </a:r>
            <a:endParaRPr lang="en-US" altLang="ja-JP" sz="1800" kern="100" dirty="0">
              <a:solidFill>
                <a:schemeClr val="tx1"/>
              </a:solidFill>
              <a:effectLst/>
              <a:latin typeface="+mn-ea"/>
              <a:cs typeface="Times New Roman" panose="02020603050405020304" pitchFamily="18" charset="0"/>
            </a:endParaRPr>
          </a:p>
          <a:p>
            <a:pPr marL="0" indent="0" algn="just">
              <a:buNone/>
            </a:pPr>
            <a:r>
              <a:rPr lang="ja-JP" altLang="en-US" sz="1800" kern="100" dirty="0">
                <a:effectLst/>
                <a:latin typeface="+mn-ea"/>
                <a:cs typeface="Times New Roman" panose="02020603050405020304" pitchFamily="18" charset="0"/>
              </a:rPr>
              <a:t>　　</a:t>
            </a:r>
            <a:endParaRPr lang="ja-JP" altLang="ja-JP" sz="1800" kern="100" dirty="0">
              <a:effectLst/>
              <a:latin typeface="+mn-ea"/>
              <a:cs typeface="Times New Roman" panose="02020603050405020304" pitchFamily="18" charset="0"/>
            </a:endParaRPr>
          </a:p>
          <a:p>
            <a:pPr marL="0" indent="0" algn="just">
              <a:buNone/>
            </a:pPr>
            <a:r>
              <a:rPr lang="ja-JP" altLang="en-US" sz="1800" kern="100" dirty="0">
                <a:effectLst/>
                <a:latin typeface="+mn-ea"/>
                <a:cs typeface="Times New Roman" panose="02020603050405020304" pitchFamily="18" charset="0"/>
              </a:rPr>
              <a:t>　</a:t>
            </a:r>
            <a:r>
              <a:rPr lang="ja-JP" altLang="ja-JP" sz="1800" kern="100" dirty="0">
                <a:effectLst/>
                <a:latin typeface="+mn-ea"/>
                <a:cs typeface="Times New Roman" panose="02020603050405020304" pitchFamily="18" charset="0"/>
              </a:rPr>
              <a:t>主催者代表挨拶</a:t>
            </a:r>
            <a:endParaRPr lang="en-US" altLang="ja-JP" b="0" i="0" u="none" strike="noStrike" dirty="0">
              <a:solidFill>
                <a:srgbClr val="FF0000"/>
              </a:solidFill>
              <a:effectLst/>
              <a:latin typeface="Roboto" panose="02000000000000000000" pitchFamily="2" charset="0"/>
            </a:endParaRPr>
          </a:p>
          <a:p>
            <a:pPr marL="0" indent="0" algn="just">
              <a:buNone/>
            </a:pPr>
            <a:r>
              <a:rPr lang="ja-JP" altLang="en-US" sz="1800" kern="100" dirty="0">
                <a:effectLst/>
                <a:latin typeface="+mn-ea"/>
                <a:cs typeface="Times New Roman" panose="02020603050405020304" pitchFamily="18" charset="0"/>
              </a:rPr>
              <a:t>　　</a:t>
            </a:r>
            <a:r>
              <a:rPr lang="ja-JP" altLang="ja-JP" sz="1800" kern="100" dirty="0">
                <a:effectLst/>
                <a:latin typeface="+mn-ea"/>
                <a:cs typeface="Times New Roman" panose="02020603050405020304" pitchFamily="18" charset="0"/>
              </a:rPr>
              <a:t>演目①「</a:t>
            </a:r>
            <a:r>
              <a:rPr lang="ja-JP" altLang="ja-JP" dirty="0"/>
              <a:t>令和７年度電気事故の概要及び自家用電気工作物の立入検査結果について</a:t>
            </a:r>
            <a:r>
              <a:rPr lang="ja-JP" altLang="ja-JP" sz="1800" kern="100" dirty="0">
                <a:effectLst/>
                <a:latin typeface="+mn-ea"/>
                <a:cs typeface="Times New Roman" panose="02020603050405020304" pitchFamily="18" charset="0"/>
              </a:rPr>
              <a:t>」</a:t>
            </a:r>
            <a:endParaRPr lang="en-US" altLang="ja-JP" b="0" i="0" u="none" strike="noStrike" dirty="0">
              <a:solidFill>
                <a:srgbClr val="FF0000"/>
              </a:solidFill>
              <a:effectLst/>
              <a:latin typeface="Roboto" panose="02000000000000000000" pitchFamily="2" charset="0"/>
            </a:endParaRPr>
          </a:p>
          <a:p>
            <a:pPr marL="0" indent="0" algn="just">
              <a:buNone/>
            </a:pPr>
            <a:r>
              <a:rPr lang="ja-JP" altLang="en-US" sz="1800" kern="100" dirty="0">
                <a:effectLst/>
                <a:latin typeface="+mn-ea"/>
                <a:cs typeface="Times New Roman" panose="02020603050405020304" pitchFamily="18" charset="0"/>
              </a:rPr>
              <a:t>　　</a:t>
            </a:r>
            <a:r>
              <a:rPr lang="ja-JP" altLang="ja-JP" sz="1800" kern="100" dirty="0">
                <a:effectLst/>
                <a:latin typeface="+mn-ea"/>
                <a:cs typeface="Times New Roman" panose="02020603050405020304" pitchFamily="18" charset="0"/>
              </a:rPr>
              <a:t>演目②「</a:t>
            </a:r>
            <a:r>
              <a:rPr lang="ja-JP" altLang="en-US" sz="1800" kern="100" dirty="0">
                <a:effectLst/>
                <a:latin typeface="+mn-ea"/>
                <a:cs typeface="Times New Roman" panose="02020603050405020304" pitchFamily="18" charset="0"/>
              </a:rPr>
              <a:t>災害を防ぐための危険感受性と体感教育の重要性</a:t>
            </a:r>
            <a:r>
              <a:rPr lang="ja-JP" altLang="ja-JP" sz="1800" kern="100" dirty="0">
                <a:effectLst/>
                <a:latin typeface="+mn-ea"/>
                <a:cs typeface="Times New Roman" panose="02020603050405020304" pitchFamily="18" charset="0"/>
              </a:rPr>
              <a:t>」</a:t>
            </a:r>
            <a:endParaRPr lang="en-US" altLang="ja-JP" b="0" i="0" u="none" strike="noStrike" dirty="0">
              <a:solidFill>
                <a:srgbClr val="FF0000"/>
              </a:solidFill>
              <a:effectLst/>
              <a:latin typeface="Roboto" panose="02000000000000000000" pitchFamily="2" charset="0"/>
            </a:endParaRPr>
          </a:p>
          <a:p>
            <a:pPr marL="0" indent="0" algn="just">
              <a:buNone/>
            </a:pPr>
            <a:r>
              <a:rPr lang="ja-JP" altLang="en-US" sz="1800" kern="100" dirty="0">
                <a:effectLst/>
                <a:latin typeface="+mn-ea"/>
                <a:cs typeface="Times New Roman" panose="02020603050405020304" pitchFamily="18" charset="0"/>
              </a:rPr>
              <a:t>　　</a:t>
            </a:r>
            <a:r>
              <a:rPr lang="ja-JP" altLang="ja-JP" sz="1800" kern="100" dirty="0">
                <a:effectLst/>
                <a:latin typeface="+mn-ea"/>
                <a:cs typeface="Times New Roman" panose="02020603050405020304" pitchFamily="18" charset="0"/>
              </a:rPr>
              <a:t>演目③「</a:t>
            </a:r>
            <a:r>
              <a:rPr lang="ja-JP" altLang="ja-JP" dirty="0"/>
              <a:t>電気事故・故障の発生状況と防止策</a:t>
            </a:r>
            <a:r>
              <a:rPr lang="ja-JP" altLang="ja-JP" sz="1800" kern="100" dirty="0">
                <a:effectLst/>
                <a:latin typeface="+mn-ea"/>
                <a:cs typeface="Times New Roman" panose="02020603050405020304" pitchFamily="18" charset="0"/>
              </a:rPr>
              <a:t>」</a:t>
            </a:r>
            <a:endParaRPr lang="ja-JP" altLang="en-US" sz="1800" kern="100" dirty="0">
              <a:effectLst/>
              <a:latin typeface="+mn-ea"/>
              <a:cs typeface="Times New Roman" panose="02020603050405020304" pitchFamily="18" charset="0"/>
            </a:endParaRPr>
          </a:p>
          <a:p>
            <a:pPr marL="0" indent="0" algn="just">
              <a:buNone/>
            </a:pPr>
            <a:endParaRPr lang="ja-JP" altLang="en-US" kern="100" dirty="0">
              <a:latin typeface="+mn-ea"/>
              <a:cs typeface="Times New Roman" panose="02020603050405020304" pitchFamily="18" charset="0"/>
            </a:endParaRPr>
          </a:p>
          <a:p>
            <a:pPr marL="0" indent="0" algn="just">
              <a:buNone/>
            </a:pPr>
            <a:r>
              <a:rPr lang="en-US" altLang="ja-JP" sz="1800" kern="100" dirty="0">
                <a:effectLst/>
                <a:latin typeface="+mn-ea"/>
                <a:cs typeface="Times New Roman" panose="02020603050405020304" pitchFamily="18" charset="0"/>
              </a:rPr>
              <a:t>【</a:t>
            </a:r>
            <a:r>
              <a:rPr lang="ja-JP" altLang="en-US" sz="1800" kern="100" dirty="0">
                <a:effectLst/>
                <a:latin typeface="+mn-ea"/>
                <a:cs typeface="Times New Roman" panose="02020603050405020304" pitchFamily="18" charset="0"/>
              </a:rPr>
              <a:t>動画視聴サイト</a:t>
            </a:r>
            <a:r>
              <a:rPr lang="en-US" altLang="ja-JP" sz="1800" kern="100" dirty="0">
                <a:effectLst/>
                <a:latin typeface="+mn-ea"/>
                <a:cs typeface="Times New Roman" panose="02020603050405020304" pitchFamily="18" charset="0"/>
              </a:rPr>
              <a:t>】</a:t>
            </a:r>
          </a:p>
          <a:p>
            <a:pPr marL="0" indent="0" algn="just">
              <a:buNone/>
            </a:pPr>
            <a:r>
              <a:rPr lang="ja-JP" altLang="en-US" sz="1800" kern="100" dirty="0">
                <a:effectLst/>
                <a:latin typeface="+mn-ea"/>
                <a:cs typeface="Times New Roman" panose="02020603050405020304" pitchFamily="18" charset="0"/>
              </a:rPr>
              <a:t>　　</a:t>
            </a:r>
            <a:r>
              <a:rPr lang="en-US" altLang="ja-JP" u="sng" dirty="0">
                <a:hlinkClick r:id="rId2"/>
              </a:rPr>
              <a:t>https://www.chubudenkikyokai.com/kousyu/kousyu_form/WebKouen_01.html</a:t>
            </a:r>
            <a:endParaRPr lang="ja-JP" altLang="ja-JP" dirty="0"/>
          </a:p>
          <a:p>
            <a:pPr marL="0" indent="0" algn="just">
              <a:buNone/>
            </a:pPr>
            <a:endParaRPr lang="ja-JP" altLang="en-US" sz="1800" kern="100" dirty="0">
              <a:effectLst/>
              <a:latin typeface="+mn-ea"/>
              <a:cs typeface="Times New Roman" panose="02020603050405020304" pitchFamily="18" charset="0"/>
            </a:endParaRPr>
          </a:p>
          <a:p>
            <a:pPr marL="0" indent="0" algn="just">
              <a:buNone/>
            </a:pPr>
            <a:endParaRPr lang="ja-JP" altLang="ja-JP" sz="1800" kern="100" dirty="0">
              <a:effectLst/>
              <a:latin typeface="+mn-ea"/>
              <a:cs typeface="Times New Roman" panose="02020603050405020304" pitchFamily="18" charset="0"/>
            </a:endParaRPr>
          </a:p>
        </p:txBody>
      </p:sp>
    </p:spTree>
    <p:extLst>
      <p:ext uri="{BB962C8B-B14F-4D97-AF65-F5344CB8AC3E}">
        <p14:creationId xmlns:p14="http://schemas.microsoft.com/office/powerpoint/2010/main" val="1715737739"/>
      </p:ext>
    </p:extLst>
  </p:cSld>
  <p:clrMapOvr>
    <a:masterClrMapping/>
  </p:clrMapOvr>
</p:sld>
</file>

<file path=ppt/theme/theme1.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325</TotalTime>
  <Words>143</Words>
  <Application>Microsoft Office PowerPoint</Application>
  <PresentationFormat>ワイド画面</PresentationFormat>
  <Paragraphs>13</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メイリオ</vt:lpstr>
      <vt:lpstr>Arial</vt:lpstr>
      <vt:lpstr>Roboto</vt:lpstr>
      <vt:lpstr>Trebuchet MS</vt:lpstr>
      <vt:lpstr>Wingdings 3</vt:lpstr>
      <vt:lpstr>ファセット</vt:lpstr>
      <vt:lpstr>令和８年度 電気安全講演会（動画公開）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令和4年度 電気安全講演会</dc:title>
  <dc:creator>PC02</dc:creator>
  <cp:lastModifiedBy>熊澤 電気安全中部委員会（日本電気協会 中部支部）</cp:lastModifiedBy>
  <cp:revision>16</cp:revision>
  <cp:lastPrinted>2021-08-04T07:59:34Z</cp:lastPrinted>
  <dcterms:created xsi:type="dcterms:W3CDTF">2021-07-06T03:32:55Z</dcterms:created>
  <dcterms:modified xsi:type="dcterms:W3CDTF">2026-07-29T23:22:30Z</dcterms:modified>
</cp:coreProperties>
</file>